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936" r:id="rId2"/>
    <p:sldId id="939" r:id="rId3"/>
    <p:sldId id="940" r:id="rId4"/>
    <p:sldId id="941" r:id="rId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FF00"/>
    <a:srgbClr val="0066FF"/>
    <a:srgbClr val="0099FF"/>
    <a:srgbClr val="339933"/>
    <a:srgbClr val="66FF66"/>
    <a:srgbClr val="EB692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60" autoAdjust="0"/>
    <p:restoredTop sz="87368" autoAdjust="0"/>
  </p:normalViewPr>
  <p:slideViewPr>
    <p:cSldViewPr>
      <p:cViewPr>
        <p:scale>
          <a:sx n="98" d="100"/>
          <a:sy n="98" d="100"/>
        </p:scale>
        <p:origin x="725"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44" y="-102"/>
      </p:cViewPr>
      <p:guideLst>
        <p:guide orient="horz" pos="2880"/>
        <p:guide pos="2160"/>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viewProps" Target="viewProps.xml" />
  <Relationship Id="rId3" Type="http://schemas.openxmlformats.org/officeDocument/2006/relationships/slide" Target="slides/slide2.xml" />
  <Relationship Id="rId7" Type="http://schemas.openxmlformats.org/officeDocument/2006/relationships/presProps" Target="presProp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notesMaster" Target="notesMasters/notesMaster1.xml" />
  <Relationship Id="rId5" Type="http://schemas.openxmlformats.org/officeDocument/2006/relationships/slide" Target="slides/slide4.xml" />
  <Relationship Id="rId10" Type="http://schemas.openxmlformats.org/officeDocument/2006/relationships/tableStyles" Target="tableStyles.xml" />
  <Relationship Id="rId4" Type="http://schemas.openxmlformats.org/officeDocument/2006/relationships/slide" Target="slides/slide3.xml" />
  <Relationship Id="rId9" Type="http://schemas.openxmlformats.org/officeDocument/2006/relationships/theme" Target="theme/theme1.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72E09-401B-4704-B58A-705421EB2E3E}" type="datetimeFigureOut">
              <a:rPr kumimoji="1" lang="ja-JP" altLang="en-US" smtClean="0"/>
              <a:t>2026/5/12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F416F-E4C5-4DF1-9BEE-9FBFE40A4E73}" type="slidenum">
              <a:rPr kumimoji="1" lang="ja-JP" altLang="en-US" smtClean="0"/>
              <a:t>‹#›</a:t>
            </a:fld>
            <a:endParaRPr kumimoji="1" lang="ja-JP" altLang="en-US"/>
          </a:p>
        </p:txBody>
      </p:sp>
    </p:spTree>
    <p:extLst>
      <p:ext uri="{BB962C8B-B14F-4D97-AF65-F5344CB8AC3E}">
        <p14:creationId xmlns:p14="http://schemas.microsoft.com/office/powerpoint/2010/main" val="18085745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41741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428030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318927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331958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9354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288198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352442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202075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71152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69688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B084A9-36C1-44F1-89DF-004332DA3641}" type="datetimeFigureOut">
              <a:rPr kumimoji="1" lang="ja-JP" altLang="en-US" smtClean="0"/>
              <a:pPr/>
              <a:t>2026/5/12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3396058779"/>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084A9-36C1-44F1-89DF-004332DA3641}" type="datetimeFigureOut">
              <a:rPr kumimoji="1" lang="ja-JP" altLang="en-US" smtClean="0"/>
              <a:pPr/>
              <a:t>2026/5/12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9A636-2D3D-4662-9CD1-5291E0A63C96}" type="slidenum">
              <a:rPr kumimoji="1" lang="ja-JP" altLang="en-US" smtClean="0"/>
              <a:pPr/>
              <a:t>‹#›</a:t>
            </a:fld>
            <a:endParaRPr kumimoji="1" lang="ja-JP" altLang="en-US"/>
          </a:p>
        </p:txBody>
      </p:sp>
    </p:spTree>
    <p:extLst>
      <p:ext uri="{BB962C8B-B14F-4D97-AF65-F5344CB8AC3E}">
        <p14:creationId xmlns:p14="http://schemas.microsoft.com/office/powerpoint/2010/main" val="613455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image" Target="../media/image4.png" />
  <Relationship Id="rId1" Type="http://schemas.openxmlformats.org/officeDocument/2006/relationships/slideLayout" Target="../slideLayouts/slideLayout2.xml" />
  <Relationship Id="rId6" Type="http://schemas.openxmlformats.org/officeDocument/2006/relationships/image" Target="../media/image8.png" />
  <Relationship Id="rId5" Type="http://schemas.openxmlformats.org/officeDocument/2006/relationships/image" Target="../media/image7.jpeg" />
  <Relationship Id="rId4" Type="http://schemas.openxmlformats.org/officeDocument/2006/relationships/image" Target="../media/image6.jpeg"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AAB4C2-DCC5-4AF2-A9D4-6C0EA3EB38DE}"/>
              </a:ext>
            </a:extLst>
          </p:cNvPr>
          <p:cNvSpPr>
            <a:spLocks noGrp="1"/>
          </p:cNvSpPr>
          <p:nvPr>
            <p:ph type="title"/>
          </p:nvPr>
        </p:nvSpPr>
        <p:spPr>
          <a:xfrm>
            <a:off x="457200" y="274638"/>
            <a:ext cx="8229600" cy="778098"/>
          </a:xfrm>
        </p:spPr>
        <p:txBody>
          <a:bodyPr/>
          <a:lstStyle/>
          <a:p>
            <a:r>
              <a:rPr lang="ja-JP" altLang="en-US" dirty="0">
                <a:latin typeface="メイリオ" panose="020B0604030504040204" pitchFamily="50" charset="-128"/>
                <a:ea typeface="メイリオ" panose="020B0604030504040204" pitchFamily="50" charset="-128"/>
              </a:rPr>
              <a:t>鼠径ヘルニア</a:t>
            </a:r>
          </a:p>
        </p:txBody>
      </p:sp>
      <p:sp>
        <p:nvSpPr>
          <p:cNvPr id="3" name="コンテンツ プレースホルダー 2">
            <a:extLst>
              <a:ext uri="{FF2B5EF4-FFF2-40B4-BE49-F238E27FC236}">
                <a16:creationId xmlns:a16="http://schemas.microsoft.com/office/drawing/2014/main" id="{8C30AA47-5F09-4957-A551-83AFC3A8C6DF}"/>
              </a:ext>
            </a:extLst>
          </p:cNvPr>
          <p:cNvSpPr>
            <a:spLocks noGrp="1"/>
          </p:cNvSpPr>
          <p:nvPr>
            <p:ph idx="1"/>
          </p:nvPr>
        </p:nvSpPr>
        <p:spPr>
          <a:xfrm>
            <a:off x="468854" y="1063468"/>
            <a:ext cx="8229600" cy="5112568"/>
          </a:xfrm>
        </p:spPr>
        <p:txBody>
          <a:bodyPr>
            <a:normAutofit/>
          </a:bodyPr>
          <a:lstStyle/>
          <a:p>
            <a:r>
              <a:rPr lang="ja-JP" altLang="en-US" sz="1600" b="0" i="0" dirty="0">
                <a:solidFill>
                  <a:srgbClr val="333333"/>
                </a:solidFill>
                <a:effectLst/>
                <a:latin typeface="メイリオ" panose="020B0604030504040204" pitchFamily="50" charset="-128"/>
                <a:ea typeface="メイリオ" panose="020B0604030504040204" pitchFamily="50" charset="-128"/>
              </a:rPr>
              <a:t>鼠径ヘルニアは男性は</a:t>
            </a:r>
            <a:r>
              <a:rPr lang="en-US" altLang="ja-JP" sz="1600" b="0" i="0" dirty="0">
                <a:solidFill>
                  <a:srgbClr val="333333"/>
                </a:solidFill>
                <a:effectLst/>
                <a:latin typeface="メイリオ" panose="020B0604030504040204" pitchFamily="50" charset="-128"/>
                <a:ea typeface="メイリオ" panose="020B0604030504040204" pitchFamily="50" charset="-128"/>
              </a:rPr>
              <a:t>3</a:t>
            </a:r>
            <a:r>
              <a:rPr lang="ja-JP" altLang="en-US" sz="1600" b="0" i="0" dirty="0">
                <a:solidFill>
                  <a:srgbClr val="333333"/>
                </a:solidFill>
                <a:effectLst/>
                <a:latin typeface="メイリオ" panose="020B0604030504040204" pitchFamily="50" charset="-128"/>
                <a:ea typeface="メイリオ" panose="020B0604030504040204" pitchFamily="50" charset="-128"/>
              </a:rPr>
              <a:t>人に一人、女性でも</a:t>
            </a:r>
            <a:r>
              <a:rPr lang="en-US" altLang="ja-JP" sz="1600" b="0" i="0" dirty="0">
                <a:solidFill>
                  <a:srgbClr val="333333"/>
                </a:solidFill>
                <a:effectLst/>
                <a:latin typeface="メイリオ" panose="020B0604030504040204" pitchFamily="50" charset="-128"/>
                <a:ea typeface="メイリオ" panose="020B0604030504040204" pitchFamily="50" charset="-128"/>
              </a:rPr>
              <a:t>30</a:t>
            </a:r>
            <a:r>
              <a:rPr lang="ja-JP" altLang="en-US" sz="1600" b="0" i="0" dirty="0">
                <a:solidFill>
                  <a:srgbClr val="333333"/>
                </a:solidFill>
                <a:effectLst/>
                <a:latin typeface="メイリオ" panose="020B0604030504040204" pitchFamily="50" charset="-128"/>
                <a:ea typeface="メイリオ" panose="020B0604030504040204" pitchFamily="50" charset="-128"/>
              </a:rPr>
              <a:t>人に一人がかかるといわれています。</a:t>
            </a:r>
            <a:endParaRPr lang="en-US" altLang="ja-JP" sz="1600" b="0" i="0" dirty="0">
              <a:solidFill>
                <a:srgbClr val="333333"/>
              </a:solidFill>
              <a:effectLst/>
              <a:latin typeface="メイリオ" panose="020B0604030504040204" pitchFamily="50" charset="-128"/>
              <a:ea typeface="メイリオ" panose="020B0604030504040204" pitchFamily="50" charset="-128"/>
            </a:endParaRPr>
          </a:p>
          <a:p>
            <a:endParaRPr lang="en-US" altLang="ja-JP" sz="1600" b="0" i="0" dirty="0">
              <a:solidFill>
                <a:srgbClr val="333333"/>
              </a:solidFill>
              <a:effectLst/>
              <a:latin typeface="メイリオ" panose="020B0604030504040204" pitchFamily="50" charset="-128"/>
              <a:ea typeface="メイリオ" panose="020B0604030504040204" pitchFamily="50" charset="-128"/>
            </a:endParaRPr>
          </a:p>
          <a:p>
            <a:r>
              <a:rPr lang="ja-JP" altLang="en-US" sz="1600" b="0" i="0" dirty="0">
                <a:solidFill>
                  <a:srgbClr val="333333"/>
                </a:solidFill>
                <a:effectLst/>
                <a:latin typeface="メイリオ" panose="020B0604030504040204" pitchFamily="50" charset="-128"/>
                <a:ea typeface="メイリオ" panose="020B0604030504040204" pitchFamily="50" charset="-128"/>
              </a:rPr>
              <a:t>鼠径部に膨らみができ、不快感や違和感、あるいは痛みを訴えて病院に来られる方がほとんどです。また、立っているとき、膨らみや違和感があるのに、横になると内容物がおなかのなかに戻るので膨らみや違和感がなくなるという症状は鼠径ヘルニアが疑われま</a:t>
            </a:r>
            <a:r>
              <a:rPr lang="ja-JP" altLang="en-US" sz="1600" dirty="0">
                <a:solidFill>
                  <a:srgbClr val="333333"/>
                </a:solidFill>
                <a:latin typeface="メイリオ" panose="020B0604030504040204" pitchFamily="50" charset="-128"/>
                <a:ea typeface="メイリオ" panose="020B0604030504040204" pitchFamily="50" charset="-128"/>
              </a:rPr>
              <a:t>す。</a:t>
            </a:r>
            <a:endParaRPr lang="en-US" altLang="ja-JP" sz="1600" b="0" i="0" dirty="0">
              <a:solidFill>
                <a:srgbClr val="333333"/>
              </a:solidFill>
              <a:effectLst/>
              <a:latin typeface="メイリオ" panose="020B0604030504040204" pitchFamily="50" charset="-128"/>
              <a:ea typeface="メイリオ" panose="020B0604030504040204" pitchFamily="50" charset="-128"/>
            </a:endParaRPr>
          </a:p>
          <a:p>
            <a:pPr marL="0" indent="0" fontAlgn="base">
              <a:buNone/>
            </a:pPr>
            <a:endParaRPr lang="en-US" altLang="ja-JP" sz="1600" b="0" i="0" dirty="0">
              <a:solidFill>
                <a:srgbClr val="555555"/>
              </a:solidFill>
              <a:effectLst/>
              <a:latin typeface="メイリオ" panose="020B0604030504040204" pitchFamily="50" charset="-128"/>
              <a:ea typeface="メイリオ" panose="020B0604030504040204" pitchFamily="50" charset="-128"/>
            </a:endParaRPr>
          </a:p>
          <a:p>
            <a:pPr marL="0" indent="0" fontAlgn="base">
              <a:buNone/>
            </a:pPr>
            <a:r>
              <a:rPr lang="ja-JP" altLang="en-US" sz="1600" dirty="0">
                <a:solidFill>
                  <a:srgbClr val="333333"/>
                </a:solidFill>
                <a:latin typeface="メイリオ" panose="020B0604030504040204" pitchFamily="50" charset="-128"/>
                <a:ea typeface="メイリオ" panose="020B0604030504040204" pitchFamily="50" charset="-128"/>
              </a:rPr>
              <a:t>・　ヘルニアとは、腹腔内容物（腸管や脂肪）が、腹壁に生じた（または生来有する）　　</a:t>
            </a:r>
            <a:endParaRPr lang="en-US" altLang="ja-JP" sz="1600" dirty="0">
              <a:solidFill>
                <a:srgbClr val="333333"/>
              </a:solidFill>
              <a:latin typeface="メイリオ" panose="020B0604030504040204" pitchFamily="50" charset="-128"/>
              <a:ea typeface="メイリオ" panose="020B0604030504040204" pitchFamily="50" charset="-128"/>
            </a:endParaRPr>
          </a:p>
          <a:p>
            <a:pPr marL="0" indent="0" fontAlgn="base">
              <a:buNone/>
            </a:pPr>
            <a:r>
              <a:rPr lang="ja-JP" altLang="en-US" sz="1600" dirty="0">
                <a:solidFill>
                  <a:srgbClr val="333333"/>
                </a:solidFill>
                <a:latin typeface="メイリオ" panose="020B0604030504040204" pitchFamily="50" charset="-128"/>
                <a:ea typeface="メイリオ" panose="020B0604030504040204" pitchFamily="50" charset="-128"/>
              </a:rPr>
              <a:t>　　欠損部（脆弱となった部分）を通じて飛び出す状態のことで、いわゆる脱腸です。</a:t>
            </a:r>
            <a:endParaRPr lang="ja-JP" altLang="en-US" sz="1600" b="0" i="0" dirty="0">
              <a:solidFill>
                <a:srgbClr val="555555"/>
              </a:solidFill>
              <a:effectLst/>
              <a:latin typeface="メイリオ" panose="020B0604030504040204" pitchFamily="50" charset="-128"/>
              <a:ea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3655C3FE-0D28-E4FA-4AC1-5F2C3C9D3CBA}"/>
              </a:ext>
            </a:extLst>
          </p:cNvPr>
          <p:cNvPicPr>
            <a:picLocks noChangeAspect="1"/>
          </p:cNvPicPr>
          <p:nvPr/>
        </p:nvPicPr>
        <p:blipFill>
          <a:blip r:embed="rId2"/>
          <a:stretch>
            <a:fillRect/>
          </a:stretch>
        </p:blipFill>
        <p:spPr>
          <a:xfrm>
            <a:off x="708325" y="3563553"/>
            <a:ext cx="3863675" cy="3177815"/>
          </a:xfrm>
          <a:prstGeom prst="rect">
            <a:avLst/>
          </a:prstGeom>
        </p:spPr>
      </p:pic>
      <p:pic>
        <p:nvPicPr>
          <p:cNvPr id="7" name="図 6">
            <a:extLst>
              <a:ext uri="{FF2B5EF4-FFF2-40B4-BE49-F238E27FC236}">
                <a16:creationId xmlns:a16="http://schemas.microsoft.com/office/drawing/2014/main" id="{9D5230EB-DC31-B565-898B-266E7C0CDB5D}"/>
              </a:ext>
            </a:extLst>
          </p:cNvPr>
          <p:cNvPicPr>
            <a:picLocks noChangeAspect="1"/>
          </p:cNvPicPr>
          <p:nvPr/>
        </p:nvPicPr>
        <p:blipFill>
          <a:blip r:embed="rId3"/>
          <a:stretch>
            <a:fillRect/>
          </a:stretch>
        </p:blipFill>
        <p:spPr>
          <a:xfrm>
            <a:off x="5148064" y="4365104"/>
            <a:ext cx="1813717" cy="1905165"/>
          </a:xfrm>
          <a:prstGeom prst="rect">
            <a:avLst/>
          </a:prstGeom>
        </p:spPr>
      </p:pic>
    </p:spTree>
    <p:extLst>
      <p:ext uri="{BB962C8B-B14F-4D97-AF65-F5344CB8AC3E}">
        <p14:creationId xmlns:p14="http://schemas.microsoft.com/office/powerpoint/2010/main" val="201779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287BA-F568-87E8-9B4B-CEDC36237C58}"/>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27DCC8B-BD63-169E-2B74-18B95773E8F7}"/>
              </a:ext>
            </a:extLst>
          </p:cNvPr>
          <p:cNvSpPr>
            <a:spLocks noGrp="1"/>
          </p:cNvSpPr>
          <p:nvPr>
            <p:ph idx="1"/>
          </p:nvPr>
        </p:nvSpPr>
        <p:spPr>
          <a:xfrm>
            <a:off x="468854" y="332656"/>
            <a:ext cx="8229600" cy="5112568"/>
          </a:xfrm>
        </p:spPr>
        <p:txBody>
          <a:bodyPr>
            <a:normAutofit/>
          </a:bodyPr>
          <a:lstStyle/>
          <a:p>
            <a:pPr marL="0" indent="0">
              <a:buNone/>
            </a:pPr>
            <a:r>
              <a:rPr lang="ja-JP" altLang="en-US" sz="1600" dirty="0">
                <a:solidFill>
                  <a:srgbClr val="333333"/>
                </a:solidFill>
                <a:latin typeface="メイリオ" panose="020B0604030504040204" pitchFamily="50" charset="-128"/>
                <a:ea typeface="メイリオ" panose="020B0604030504040204" pitchFamily="50" charset="-128"/>
              </a:rPr>
              <a:t>ー 鼠径ヘルニアの原因</a:t>
            </a:r>
            <a:r>
              <a:rPr lang="en-US" altLang="ja-JP" sz="1600" dirty="0">
                <a:solidFill>
                  <a:srgbClr val="333333"/>
                </a:solidFill>
                <a:latin typeface="メイリオ" panose="020B0604030504040204" pitchFamily="50" charset="-128"/>
                <a:ea typeface="メイリオ" panose="020B0604030504040204" pitchFamily="50" charset="-128"/>
              </a:rPr>
              <a:t>—</a:t>
            </a:r>
          </a:p>
          <a:p>
            <a:pPr marL="0" indent="0">
              <a:buNone/>
            </a:pPr>
            <a:r>
              <a:rPr lang="ja-JP" altLang="en-US" sz="1600" dirty="0">
                <a:latin typeface="メイリオ" panose="020B0604030504040204" pitchFamily="50" charset="-128"/>
                <a:ea typeface="メイリオ" panose="020B0604030504040204" pitchFamily="50" charset="-128"/>
              </a:rPr>
              <a:t>鼠径ヘルニアを発症する原因は、先天性（生まれつき）と後天性（生まれた後に発症する）があります。先天性の場合、生まれたときからヘルニア嚢が存在するため、乳児期から鼠径ヘルニアを発症します。後天性の場合、加齢による腹壁の脆弱化によって鼠径ヘルニアを発症します。</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・鼠径ヘルニアは薬や、筋力トレーニングなどでは治らず、治療法は手術となります。</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・経過観察することも可能ですが、徐々に症状は増悪し、嵌頓症状が出現することがあ</a:t>
            </a: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ります。</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・嵌頓（かんとん）とは腸の一部がヘルニア門に挟まり込んで、おなかのなかに戻らな</a:t>
            </a: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くなってしまった状態のことで、嵌頓を放置すると腸管壊死し、腸管を切除しないと</a:t>
            </a: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いけないような手術が必要となることがあります。</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・症状がある方は、一度、受診されることをお勧めします。</a:t>
            </a:r>
          </a:p>
        </p:txBody>
      </p:sp>
      <p:pic>
        <p:nvPicPr>
          <p:cNvPr id="9" name="図 8">
            <a:extLst>
              <a:ext uri="{FF2B5EF4-FFF2-40B4-BE49-F238E27FC236}">
                <a16:creationId xmlns:a16="http://schemas.microsoft.com/office/drawing/2014/main" id="{61B4543F-E3C6-86F0-3F7D-04C6A5E10F4E}"/>
              </a:ext>
            </a:extLst>
          </p:cNvPr>
          <p:cNvPicPr>
            <a:picLocks noChangeAspect="1"/>
          </p:cNvPicPr>
          <p:nvPr/>
        </p:nvPicPr>
        <p:blipFill>
          <a:blip r:embed="rId2"/>
          <a:stretch>
            <a:fillRect/>
          </a:stretch>
        </p:blipFill>
        <p:spPr>
          <a:xfrm>
            <a:off x="6148910" y="4361257"/>
            <a:ext cx="2734998" cy="2380111"/>
          </a:xfrm>
          <a:prstGeom prst="rect">
            <a:avLst/>
          </a:prstGeom>
        </p:spPr>
      </p:pic>
    </p:spTree>
    <p:extLst>
      <p:ext uri="{BB962C8B-B14F-4D97-AF65-F5344CB8AC3E}">
        <p14:creationId xmlns:p14="http://schemas.microsoft.com/office/powerpoint/2010/main" val="60137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C0A65-6A3E-E4CE-127C-1051BFFD8C92}"/>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C3E6A20-B878-22C4-0C1E-32DBCC5DCA2A}"/>
              </a:ext>
            </a:extLst>
          </p:cNvPr>
          <p:cNvSpPr>
            <a:spLocks noGrp="1"/>
          </p:cNvSpPr>
          <p:nvPr>
            <p:ph idx="1"/>
          </p:nvPr>
        </p:nvSpPr>
        <p:spPr>
          <a:xfrm>
            <a:off x="468854" y="332656"/>
            <a:ext cx="8229600" cy="5112568"/>
          </a:xfrm>
        </p:spPr>
        <p:txBody>
          <a:bodyPr>
            <a:normAutofit/>
          </a:bodyPr>
          <a:lstStyle/>
          <a:p>
            <a:pPr marL="0" indent="0">
              <a:buNone/>
            </a:pPr>
            <a:r>
              <a:rPr lang="ja-JP" altLang="en-US" sz="1600" dirty="0">
                <a:solidFill>
                  <a:srgbClr val="333333"/>
                </a:solidFill>
                <a:latin typeface="メイリオ" panose="020B0604030504040204" pitchFamily="50" charset="-128"/>
                <a:ea typeface="メイリオ" panose="020B0604030504040204" pitchFamily="50" charset="-128"/>
              </a:rPr>
              <a:t>ー 当院での鼠径ヘルニア手術</a:t>
            </a:r>
            <a:r>
              <a:rPr lang="en-US" altLang="ja-JP" sz="1600" dirty="0">
                <a:solidFill>
                  <a:srgbClr val="333333"/>
                </a:solidFill>
                <a:latin typeface="メイリオ" panose="020B0604030504040204" pitchFamily="50" charset="-128"/>
                <a:ea typeface="メイリオ" panose="020B0604030504040204" pitchFamily="50" charset="-128"/>
              </a:rPr>
              <a:t>—</a:t>
            </a:r>
          </a:p>
          <a:p>
            <a:pPr marL="0" indent="0">
              <a:buNone/>
            </a:pPr>
            <a:r>
              <a:rPr lang="ja-JP" altLang="en-US" sz="1600" dirty="0">
                <a:latin typeface="メイリオ" panose="020B0604030504040204" pitchFamily="50" charset="-128"/>
                <a:ea typeface="メイリオ" panose="020B0604030504040204" pitchFamily="50" charset="-128"/>
              </a:rPr>
              <a:t>腹腔鏡下ヘルニア修復術（</a:t>
            </a:r>
            <a:r>
              <a:rPr lang="en-US" altLang="ja-JP" sz="1600" dirty="0">
                <a:latin typeface="メイリオ" panose="020B0604030504040204" pitchFamily="50" charset="-128"/>
                <a:ea typeface="メイリオ" panose="020B0604030504040204" pitchFamily="50" charset="-128"/>
              </a:rPr>
              <a:t>TEP</a:t>
            </a:r>
            <a:r>
              <a:rPr lang="ja-JP" altLang="en-US" sz="1600" dirty="0">
                <a:latin typeface="メイリオ" panose="020B0604030504040204" pitchFamily="50" charset="-128"/>
                <a:ea typeface="メイリオ" panose="020B0604030504040204" pitchFamily="50" charset="-128"/>
              </a:rPr>
              <a:t>法）を導入しています。また、</a:t>
            </a:r>
            <a:r>
              <a:rPr lang="en-US" altLang="ja-JP" sz="1600" dirty="0">
                <a:latin typeface="メイリオ" panose="020B0604030504040204" pitchFamily="50" charset="-128"/>
                <a:ea typeface="メイリオ" panose="020B0604030504040204" pitchFamily="50" charset="-128"/>
              </a:rPr>
              <a:t>2026</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月よりロボット支援下ヘルニア修復術（</a:t>
            </a:r>
            <a:r>
              <a:rPr lang="en-US" altLang="ja-JP" sz="1600" dirty="0">
                <a:latin typeface="メイリオ" panose="020B0604030504040204" pitchFamily="50" charset="-128"/>
                <a:ea typeface="メイリオ" panose="020B0604030504040204" pitchFamily="50" charset="-128"/>
              </a:rPr>
              <a:t>TAPP</a:t>
            </a:r>
            <a:r>
              <a:rPr lang="ja-JP" altLang="en-US" sz="1600" dirty="0">
                <a:latin typeface="メイリオ" panose="020B0604030504040204" pitchFamily="50" charset="-128"/>
                <a:ea typeface="メイリオ" panose="020B0604030504040204" pitchFamily="50" charset="-128"/>
              </a:rPr>
              <a:t>法）も導入しました。</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・腹腔鏡下ヘルニア修復術（</a:t>
            </a:r>
            <a:r>
              <a:rPr lang="en-US" altLang="ja-JP" sz="1600" dirty="0">
                <a:latin typeface="メイリオ" panose="020B0604030504040204" pitchFamily="50" charset="-128"/>
                <a:ea typeface="メイリオ" panose="020B0604030504040204" pitchFamily="50" charset="-128"/>
              </a:rPr>
              <a:t>TEP</a:t>
            </a:r>
            <a:r>
              <a:rPr lang="ja-JP" altLang="en-US" sz="1600" dirty="0">
                <a:latin typeface="メイリオ" panose="020B0604030504040204" pitchFamily="50" charset="-128"/>
                <a:ea typeface="メイリオ" panose="020B0604030504040204" pitchFamily="50" charset="-128"/>
              </a:rPr>
              <a:t>法）</a:t>
            </a:r>
          </a:p>
        </p:txBody>
      </p:sp>
      <p:pic>
        <p:nvPicPr>
          <p:cNvPr id="2" name="図 1">
            <a:extLst>
              <a:ext uri="{FF2B5EF4-FFF2-40B4-BE49-F238E27FC236}">
                <a16:creationId xmlns:a16="http://schemas.microsoft.com/office/drawing/2014/main" id="{BC4B9958-2A68-041C-26D2-D7BE4C60C41E}"/>
              </a:ext>
            </a:extLst>
          </p:cNvPr>
          <p:cNvPicPr>
            <a:picLocks noChangeAspect="1"/>
          </p:cNvPicPr>
          <p:nvPr/>
        </p:nvPicPr>
        <p:blipFill>
          <a:blip r:embed="rId2"/>
          <a:stretch>
            <a:fillRect/>
          </a:stretch>
        </p:blipFill>
        <p:spPr>
          <a:xfrm>
            <a:off x="5508104" y="1692830"/>
            <a:ext cx="2589602" cy="2456250"/>
          </a:xfrm>
          <a:prstGeom prst="rect">
            <a:avLst/>
          </a:prstGeom>
        </p:spPr>
      </p:pic>
      <p:cxnSp>
        <p:nvCxnSpPr>
          <p:cNvPr id="5" name="直線コネクタ 4">
            <a:extLst>
              <a:ext uri="{FF2B5EF4-FFF2-40B4-BE49-F238E27FC236}">
                <a16:creationId xmlns:a16="http://schemas.microsoft.com/office/drawing/2014/main" id="{54676666-9C4A-394F-7BD0-963D394AC5F5}"/>
              </a:ext>
            </a:extLst>
          </p:cNvPr>
          <p:cNvCxnSpPr>
            <a:cxnSpLocks/>
          </p:cNvCxnSpPr>
          <p:nvPr/>
        </p:nvCxnSpPr>
        <p:spPr>
          <a:xfrm>
            <a:off x="6754816" y="3316999"/>
            <a:ext cx="144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A31B6930-5757-F8C7-018B-14772C8BD3B2}"/>
              </a:ext>
            </a:extLst>
          </p:cNvPr>
          <p:cNvCxnSpPr>
            <a:cxnSpLocks/>
          </p:cNvCxnSpPr>
          <p:nvPr/>
        </p:nvCxnSpPr>
        <p:spPr>
          <a:xfrm>
            <a:off x="6786177" y="3533023"/>
            <a:ext cx="812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754F91C-9F57-8DCF-DFB0-6BCAA1BEBF18}"/>
              </a:ext>
            </a:extLst>
          </p:cNvPr>
          <p:cNvCxnSpPr>
            <a:cxnSpLocks/>
          </p:cNvCxnSpPr>
          <p:nvPr/>
        </p:nvCxnSpPr>
        <p:spPr>
          <a:xfrm>
            <a:off x="6786177" y="3749047"/>
            <a:ext cx="812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368155B-D2E7-8FD2-6351-4918E681930E}"/>
              </a:ext>
            </a:extLst>
          </p:cNvPr>
          <p:cNvSpPr txBox="1"/>
          <p:nvPr/>
        </p:nvSpPr>
        <p:spPr>
          <a:xfrm>
            <a:off x="8129067" y="3394523"/>
            <a:ext cx="856109" cy="276999"/>
          </a:xfrm>
          <a:prstGeom prst="rect">
            <a:avLst/>
          </a:prstGeom>
          <a:noFill/>
          <a:ln>
            <a:solidFill>
              <a:schemeClr val="tx1"/>
            </a:solidFill>
          </a:ln>
        </p:spPr>
        <p:txBody>
          <a:bodyPr wrap="square" rtlCol="0">
            <a:spAutoFit/>
          </a:bodyPr>
          <a:lstStyle/>
          <a:p>
            <a:r>
              <a:rPr kumimoji="1" lang="en-US" altLang="ja-JP" sz="1200" dirty="0"/>
              <a:t>5mm</a:t>
            </a:r>
            <a:r>
              <a:rPr kumimoji="1" lang="ja-JP" altLang="en-US" sz="1200" dirty="0"/>
              <a:t> </a:t>
            </a:r>
            <a:r>
              <a:rPr lang="ja-JP" altLang="en-US" sz="1200" dirty="0"/>
              <a:t>の傷</a:t>
            </a:r>
            <a:endParaRPr kumimoji="1" lang="ja-JP" altLang="en-US" sz="1200" dirty="0"/>
          </a:p>
        </p:txBody>
      </p:sp>
      <p:cxnSp>
        <p:nvCxnSpPr>
          <p:cNvPr id="13" name="直線矢印コネクタ 12">
            <a:extLst>
              <a:ext uri="{FF2B5EF4-FFF2-40B4-BE49-F238E27FC236}">
                <a16:creationId xmlns:a16="http://schemas.microsoft.com/office/drawing/2014/main" id="{9B74E772-7501-3536-BCF2-4DA72D43DC5D}"/>
              </a:ext>
            </a:extLst>
          </p:cNvPr>
          <p:cNvCxnSpPr>
            <a:cxnSpLocks/>
          </p:cNvCxnSpPr>
          <p:nvPr/>
        </p:nvCxnSpPr>
        <p:spPr>
          <a:xfrm flipH="1">
            <a:off x="6910665" y="3533022"/>
            <a:ext cx="118704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3B25D662-4B34-50B8-6715-FEFEAFB2D135}"/>
              </a:ext>
            </a:extLst>
          </p:cNvPr>
          <p:cNvCxnSpPr>
            <a:cxnSpLocks/>
            <a:stCxn id="12" idx="1"/>
          </p:cNvCxnSpPr>
          <p:nvPr/>
        </p:nvCxnSpPr>
        <p:spPr>
          <a:xfrm flipH="1">
            <a:off x="6898832" y="3533023"/>
            <a:ext cx="1230235" cy="216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F2323041-C0AE-9C23-E366-4D07069023C8}"/>
              </a:ext>
            </a:extLst>
          </p:cNvPr>
          <p:cNvSpPr txBox="1"/>
          <p:nvPr/>
        </p:nvSpPr>
        <p:spPr>
          <a:xfrm>
            <a:off x="8097706" y="2909776"/>
            <a:ext cx="1020201" cy="276999"/>
          </a:xfrm>
          <a:prstGeom prst="rect">
            <a:avLst/>
          </a:prstGeom>
          <a:noFill/>
          <a:ln>
            <a:solidFill>
              <a:schemeClr val="tx1"/>
            </a:solidFill>
          </a:ln>
        </p:spPr>
        <p:txBody>
          <a:bodyPr wrap="square" rtlCol="0">
            <a:spAutoFit/>
          </a:bodyPr>
          <a:lstStyle/>
          <a:p>
            <a:r>
              <a:rPr lang="en-US" altLang="ja-JP" sz="1200" dirty="0"/>
              <a:t>1.2c</a:t>
            </a:r>
            <a:r>
              <a:rPr kumimoji="1" lang="en-US" altLang="ja-JP" sz="1200" dirty="0"/>
              <a:t>m</a:t>
            </a:r>
            <a:r>
              <a:rPr kumimoji="1" lang="ja-JP" altLang="en-US" sz="1200" dirty="0"/>
              <a:t> </a:t>
            </a:r>
            <a:r>
              <a:rPr lang="ja-JP" altLang="en-US" sz="1200" dirty="0"/>
              <a:t>の傷</a:t>
            </a:r>
            <a:endParaRPr kumimoji="1" lang="ja-JP" altLang="en-US" sz="1200" dirty="0"/>
          </a:p>
        </p:txBody>
      </p:sp>
      <p:cxnSp>
        <p:nvCxnSpPr>
          <p:cNvPr id="23" name="直線矢印コネクタ 22">
            <a:extLst>
              <a:ext uri="{FF2B5EF4-FFF2-40B4-BE49-F238E27FC236}">
                <a16:creationId xmlns:a16="http://schemas.microsoft.com/office/drawing/2014/main" id="{0EF9A621-1F7C-E1FA-10EC-D0E7F99A0078}"/>
              </a:ext>
            </a:extLst>
          </p:cNvPr>
          <p:cNvCxnSpPr>
            <a:cxnSpLocks/>
            <a:stCxn id="21" idx="1"/>
          </p:cNvCxnSpPr>
          <p:nvPr/>
        </p:nvCxnSpPr>
        <p:spPr>
          <a:xfrm flipH="1">
            <a:off x="6923936" y="3048276"/>
            <a:ext cx="1173770" cy="208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E137BEA1-CA9B-D348-41EB-9DD7112AA2F9}"/>
              </a:ext>
            </a:extLst>
          </p:cNvPr>
          <p:cNvSpPr txBox="1"/>
          <p:nvPr/>
        </p:nvSpPr>
        <p:spPr>
          <a:xfrm>
            <a:off x="843474" y="1883039"/>
            <a:ext cx="4088565" cy="646331"/>
          </a:xfrm>
          <a:prstGeom prst="rect">
            <a:avLst/>
          </a:prstGeom>
          <a:noFill/>
        </p:spPr>
        <p:txBody>
          <a:bodyPr wrap="square" rtlCol="0">
            <a:spAutoFit/>
          </a:bodyPr>
          <a:lstStyle/>
          <a:p>
            <a:r>
              <a:rPr lang="ja-JP" altLang="en-US" dirty="0"/>
              <a:t>腹壁の間にスペースを作り、メッシュを挿入し、ヘルニア門をふさぎます。</a:t>
            </a:r>
            <a:endParaRPr kumimoji="1" lang="ja-JP" altLang="en-US" dirty="0"/>
          </a:p>
        </p:txBody>
      </p:sp>
      <p:pic>
        <p:nvPicPr>
          <p:cNvPr id="27" name="図 26">
            <a:extLst>
              <a:ext uri="{FF2B5EF4-FFF2-40B4-BE49-F238E27FC236}">
                <a16:creationId xmlns:a16="http://schemas.microsoft.com/office/drawing/2014/main" id="{7E1B9FF8-9D4D-5659-BFB2-466332748521}"/>
              </a:ext>
            </a:extLst>
          </p:cNvPr>
          <p:cNvPicPr>
            <a:picLocks noChangeAspect="1"/>
          </p:cNvPicPr>
          <p:nvPr/>
        </p:nvPicPr>
        <p:blipFill>
          <a:blip r:embed="rId3"/>
          <a:stretch>
            <a:fillRect/>
          </a:stretch>
        </p:blipFill>
        <p:spPr>
          <a:xfrm>
            <a:off x="755576" y="2636451"/>
            <a:ext cx="2027096" cy="1585097"/>
          </a:xfrm>
          <a:prstGeom prst="rect">
            <a:avLst/>
          </a:prstGeom>
        </p:spPr>
      </p:pic>
      <p:pic>
        <p:nvPicPr>
          <p:cNvPr id="29" name="図 28">
            <a:extLst>
              <a:ext uri="{FF2B5EF4-FFF2-40B4-BE49-F238E27FC236}">
                <a16:creationId xmlns:a16="http://schemas.microsoft.com/office/drawing/2014/main" id="{D1BC6A75-961B-5817-E68A-7689DC13FCB3}"/>
              </a:ext>
            </a:extLst>
          </p:cNvPr>
          <p:cNvPicPr>
            <a:picLocks noChangeAspect="1"/>
          </p:cNvPicPr>
          <p:nvPr/>
        </p:nvPicPr>
        <p:blipFill>
          <a:blip r:embed="rId4" cstate="print">
            <a:extLst>
              <a:ext uri="{28A0092B-C50C-407E-A947-70E740481C1C}">
                <a14:useLocalDpi xmlns:a14="http://schemas.microsoft.com/office/drawing/2010/main" val="0"/>
              </a:ext>
            </a:extLst>
          </a:blip>
          <a:srcRect l="17508" r="9521" b="12732"/>
          <a:stretch>
            <a:fillRect/>
          </a:stretch>
        </p:blipFill>
        <p:spPr>
          <a:xfrm>
            <a:off x="3012698" y="2656988"/>
            <a:ext cx="2338690" cy="1573227"/>
          </a:xfrm>
          <a:prstGeom prst="rect">
            <a:avLst/>
          </a:prstGeom>
        </p:spPr>
      </p:pic>
      <p:pic>
        <p:nvPicPr>
          <p:cNvPr id="31" name="図 30">
            <a:extLst>
              <a:ext uri="{FF2B5EF4-FFF2-40B4-BE49-F238E27FC236}">
                <a16:creationId xmlns:a16="http://schemas.microsoft.com/office/drawing/2014/main" id="{F9842830-AF5B-409D-36EC-22D7F9DE7FFA}"/>
              </a:ext>
            </a:extLst>
          </p:cNvPr>
          <p:cNvPicPr>
            <a:picLocks noChangeAspect="1"/>
          </p:cNvPicPr>
          <p:nvPr/>
        </p:nvPicPr>
        <p:blipFill>
          <a:blip r:embed="rId5" cstate="print">
            <a:extLst>
              <a:ext uri="{28A0092B-C50C-407E-A947-70E740481C1C}">
                <a14:useLocalDpi xmlns:a14="http://schemas.microsoft.com/office/drawing/2010/main" val="0"/>
              </a:ext>
            </a:extLst>
          </a:blip>
          <a:srcRect l="17713" t="2401" r="10626" b="2401"/>
          <a:stretch>
            <a:fillRect/>
          </a:stretch>
        </p:blipFill>
        <p:spPr>
          <a:xfrm>
            <a:off x="755576" y="4464618"/>
            <a:ext cx="2778995" cy="2076613"/>
          </a:xfrm>
          <a:prstGeom prst="rect">
            <a:avLst/>
          </a:prstGeom>
        </p:spPr>
      </p:pic>
      <p:pic>
        <p:nvPicPr>
          <p:cNvPr id="32" name="図 31">
            <a:extLst>
              <a:ext uri="{FF2B5EF4-FFF2-40B4-BE49-F238E27FC236}">
                <a16:creationId xmlns:a16="http://schemas.microsoft.com/office/drawing/2014/main" id="{CEA36B1E-08BD-FF11-4169-B02ED5102E74}"/>
              </a:ext>
            </a:extLst>
          </p:cNvPr>
          <p:cNvPicPr>
            <a:picLocks noChangeAspect="1"/>
          </p:cNvPicPr>
          <p:nvPr/>
        </p:nvPicPr>
        <p:blipFill>
          <a:blip r:embed="rId6"/>
          <a:srcRect l="18501" t="5201" r="13775" b="15623"/>
          <a:stretch>
            <a:fillRect/>
          </a:stretch>
        </p:blipFill>
        <p:spPr>
          <a:xfrm>
            <a:off x="3821293" y="4464742"/>
            <a:ext cx="3177828" cy="2089805"/>
          </a:xfrm>
          <a:prstGeom prst="rect">
            <a:avLst/>
          </a:prstGeom>
        </p:spPr>
      </p:pic>
      <p:sp>
        <p:nvSpPr>
          <p:cNvPr id="37" name="テキスト ボックス 36">
            <a:extLst>
              <a:ext uri="{FF2B5EF4-FFF2-40B4-BE49-F238E27FC236}">
                <a16:creationId xmlns:a16="http://schemas.microsoft.com/office/drawing/2014/main" id="{ABB96F6D-94ED-BBB8-1565-2C6ED20BCAA7}"/>
              </a:ext>
            </a:extLst>
          </p:cNvPr>
          <p:cNvSpPr txBox="1"/>
          <p:nvPr/>
        </p:nvSpPr>
        <p:spPr>
          <a:xfrm>
            <a:off x="1259632" y="4200250"/>
            <a:ext cx="1333613" cy="276999"/>
          </a:xfrm>
          <a:prstGeom prst="rect">
            <a:avLst/>
          </a:prstGeom>
          <a:noFill/>
        </p:spPr>
        <p:txBody>
          <a:bodyPr wrap="square" rtlCol="0">
            <a:spAutoFit/>
          </a:bodyPr>
          <a:lstStyle/>
          <a:p>
            <a:r>
              <a:rPr kumimoji="1" lang="ja-JP" altLang="en-US" sz="1200" dirty="0"/>
              <a:t>挿入するメッシュ</a:t>
            </a:r>
          </a:p>
        </p:txBody>
      </p:sp>
      <p:sp>
        <p:nvSpPr>
          <p:cNvPr id="38" name="テキスト ボックス 37">
            <a:extLst>
              <a:ext uri="{FF2B5EF4-FFF2-40B4-BE49-F238E27FC236}">
                <a16:creationId xmlns:a16="http://schemas.microsoft.com/office/drawing/2014/main" id="{D77D20E1-207A-F21C-6DAF-C96B131E2D45}"/>
              </a:ext>
            </a:extLst>
          </p:cNvPr>
          <p:cNvSpPr txBox="1"/>
          <p:nvPr/>
        </p:nvSpPr>
        <p:spPr>
          <a:xfrm>
            <a:off x="3059909" y="4193645"/>
            <a:ext cx="3240283" cy="276999"/>
          </a:xfrm>
          <a:prstGeom prst="rect">
            <a:avLst/>
          </a:prstGeom>
          <a:noFill/>
        </p:spPr>
        <p:txBody>
          <a:bodyPr wrap="square" rtlCol="0">
            <a:spAutoFit/>
          </a:bodyPr>
          <a:lstStyle/>
          <a:p>
            <a:r>
              <a:rPr kumimoji="1" lang="ja-JP" altLang="en-US" sz="1200" dirty="0"/>
              <a:t>腹腔内からみるヘルニア門（ヘルニアの穴）</a:t>
            </a:r>
          </a:p>
        </p:txBody>
      </p:sp>
      <p:sp>
        <p:nvSpPr>
          <p:cNvPr id="39" name="テキスト ボックス 38">
            <a:extLst>
              <a:ext uri="{FF2B5EF4-FFF2-40B4-BE49-F238E27FC236}">
                <a16:creationId xmlns:a16="http://schemas.microsoft.com/office/drawing/2014/main" id="{BD3A409B-6DC5-B9BD-A7FE-76D3B12015A1}"/>
              </a:ext>
            </a:extLst>
          </p:cNvPr>
          <p:cNvSpPr txBox="1"/>
          <p:nvPr/>
        </p:nvSpPr>
        <p:spPr>
          <a:xfrm>
            <a:off x="971600" y="6581001"/>
            <a:ext cx="2203124" cy="276999"/>
          </a:xfrm>
          <a:prstGeom prst="rect">
            <a:avLst/>
          </a:prstGeom>
          <a:noFill/>
        </p:spPr>
        <p:txBody>
          <a:bodyPr wrap="square" rtlCol="0">
            <a:spAutoFit/>
          </a:bodyPr>
          <a:lstStyle/>
          <a:p>
            <a:r>
              <a:rPr kumimoji="1" lang="ja-JP" altLang="en-US" sz="1200" dirty="0"/>
              <a:t>メッシュでヘルニア門をふさぐ</a:t>
            </a:r>
          </a:p>
        </p:txBody>
      </p:sp>
      <p:sp>
        <p:nvSpPr>
          <p:cNvPr id="40" name="テキスト ボックス 39">
            <a:extLst>
              <a:ext uri="{FF2B5EF4-FFF2-40B4-BE49-F238E27FC236}">
                <a16:creationId xmlns:a16="http://schemas.microsoft.com/office/drawing/2014/main" id="{ED6ACF4F-6838-C44C-B3F0-F9B269EB73A9}"/>
              </a:ext>
            </a:extLst>
          </p:cNvPr>
          <p:cNvSpPr txBox="1"/>
          <p:nvPr/>
        </p:nvSpPr>
        <p:spPr>
          <a:xfrm>
            <a:off x="3815916" y="6582834"/>
            <a:ext cx="3384376" cy="276999"/>
          </a:xfrm>
          <a:prstGeom prst="rect">
            <a:avLst/>
          </a:prstGeom>
          <a:noFill/>
        </p:spPr>
        <p:txBody>
          <a:bodyPr wrap="square" rtlCol="0">
            <a:spAutoFit/>
          </a:bodyPr>
          <a:lstStyle/>
          <a:p>
            <a:r>
              <a:rPr kumimoji="1" lang="ja-JP" altLang="en-US" sz="1200" dirty="0"/>
              <a:t>メッシュが挿入され、ヘルニアが修復された写真</a:t>
            </a:r>
          </a:p>
        </p:txBody>
      </p:sp>
    </p:spTree>
    <p:extLst>
      <p:ext uri="{BB962C8B-B14F-4D97-AF65-F5344CB8AC3E}">
        <p14:creationId xmlns:p14="http://schemas.microsoft.com/office/powerpoint/2010/main" val="60081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FAF59-44F8-C6A4-0666-33BBB5ABDC2B}"/>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CD47B59-614A-055A-3AF0-D1858B998B44}"/>
              </a:ext>
            </a:extLst>
          </p:cNvPr>
          <p:cNvSpPr>
            <a:spLocks noGrp="1"/>
          </p:cNvSpPr>
          <p:nvPr>
            <p:ph idx="1"/>
          </p:nvPr>
        </p:nvSpPr>
        <p:spPr>
          <a:xfrm>
            <a:off x="468854" y="332656"/>
            <a:ext cx="8229600" cy="5112568"/>
          </a:xfrm>
        </p:spPr>
        <p:txBody>
          <a:bodyPr>
            <a:normAutofit/>
          </a:bodyPr>
          <a:lstStyle/>
          <a:p>
            <a:pPr marL="0" indent="0">
              <a:buNone/>
            </a:pPr>
            <a:r>
              <a:rPr lang="ja-JP" altLang="en-US" sz="1600" dirty="0">
                <a:latin typeface="メイリオ" panose="020B0604030504040204" pitchFamily="50" charset="-128"/>
                <a:ea typeface="メイリオ" panose="020B0604030504040204" pitchFamily="50" charset="-128"/>
              </a:rPr>
              <a:t>・そのほかにも、小児の鼠径ヘルニア、若年者の鼠径ヘルニア手術も行っております。</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・小児の鼠径ヘルニアは基本的には高位結紮と呼ばれる、ヘルニア門を縫縮する手術、</a:t>
            </a: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若年者も状況に応じて、腹腔鏡でヘルニア門を縫縮する（メッシュは使用しない）</a:t>
            </a: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　する術式を扱っています。</a:t>
            </a: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r>
              <a:rPr lang="ja-JP" altLang="en-US" sz="1600" dirty="0">
                <a:latin typeface="メイリオ" panose="020B0604030504040204" pitchFamily="50" charset="-128"/>
                <a:ea typeface="メイリオ" panose="020B0604030504040204" pitchFamily="50" charset="-128"/>
              </a:rPr>
              <a:t>・まずはお気軽にご相談ください。</a:t>
            </a:r>
            <a:endParaRPr lang="en-US" altLang="ja-JP" sz="1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43486CB5-5D36-403D-40FB-604EDB5E2488}"/>
              </a:ext>
            </a:extLst>
          </p:cNvPr>
          <p:cNvSpPr txBox="1"/>
          <p:nvPr/>
        </p:nvSpPr>
        <p:spPr>
          <a:xfrm>
            <a:off x="445546" y="2708920"/>
            <a:ext cx="6790750" cy="1723549"/>
          </a:xfrm>
          <a:prstGeom prst="rect">
            <a:avLst/>
          </a:prstGeom>
          <a:noFill/>
        </p:spPr>
        <p:txBody>
          <a:bodyPr wrap="square">
            <a:spAutoFit/>
          </a:bodyPr>
          <a:lstStyle/>
          <a:p>
            <a:r>
              <a:rPr lang="ja-JP" altLang="en-US" sz="1600" u="sng" dirty="0">
                <a:latin typeface="+mj-ea"/>
                <a:ea typeface="+mj-ea"/>
              </a:rPr>
              <a:t>当院での診療実績</a:t>
            </a:r>
            <a:endParaRPr lang="en-US" altLang="ja-JP" sz="1600" u="sng" dirty="0">
              <a:latin typeface="+mj-ea"/>
              <a:ea typeface="+mj-ea"/>
            </a:endParaRPr>
          </a:p>
          <a:p>
            <a:endParaRPr lang="en-US" altLang="ja-JP" u="sng" dirty="0">
              <a:latin typeface="+mj-ea"/>
              <a:ea typeface="+mj-ea"/>
            </a:endParaRPr>
          </a:p>
          <a:p>
            <a:r>
              <a:rPr lang="ja-JP" altLang="en-US" dirty="0">
                <a:latin typeface="+mj-ea"/>
                <a:ea typeface="+mj-ea"/>
              </a:rPr>
              <a:t>　鼠径ヘルニア手術 </a:t>
            </a:r>
            <a:r>
              <a:rPr lang="zh-CN" altLang="en-US" dirty="0">
                <a:latin typeface="ＭＳ Ｐゴシック" panose="020B0600070205080204" pitchFamily="50" charset="-128"/>
                <a:ea typeface="ＭＳ Ｐゴシック" panose="020B0600070205080204" pitchFamily="50" charset="-128"/>
              </a:rPr>
              <a:t>症例数（令和</a:t>
            </a:r>
            <a:r>
              <a:rPr lang="en-US" altLang="zh-CN" dirty="0">
                <a:latin typeface="ＭＳ Ｐゴシック" panose="020B0600070205080204" pitchFamily="50" charset="-128"/>
                <a:ea typeface="ＭＳ Ｐゴシック" panose="020B0600070205080204" pitchFamily="50" charset="-128"/>
              </a:rPr>
              <a:t>6</a:t>
            </a:r>
            <a:r>
              <a:rPr lang="zh-CN" altLang="en-US" dirty="0">
                <a:latin typeface="ＭＳ Ｐゴシック" panose="020B0600070205080204" pitchFamily="50" charset="-128"/>
                <a:ea typeface="ＭＳ Ｐゴシック" panose="020B0600070205080204" pitchFamily="50" charset="-128"/>
              </a:rPr>
              <a:t>年</a:t>
            </a:r>
            <a:r>
              <a:rPr lang="en-US" altLang="zh-CN" dirty="0">
                <a:latin typeface="ＭＳ Ｐゴシック" panose="020B0600070205080204" pitchFamily="50" charset="-128"/>
                <a:ea typeface="ＭＳ Ｐゴシック" panose="020B0600070205080204" pitchFamily="50" charset="-128"/>
              </a:rPr>
              <a:t>1</a:t>
            </a:r>
            <a:r>
              <a:rPr lang="zh-CN" altLang="en-US" dirty="0">
                <a:latin typeface="ＭＳ Ｐゴシック" panose="020B0600070205080204" pitchFamily="50" charset="-128"/>
                <a:ea typeface="ＭＳ Ｐゴシック" panose="020B0600070205080204" pitchFamily="50" charset="-128"/>
              </a:rPr>
              <a:t>月～令和</a:t>
            </a:r>
            <a:r>
              <a:rPr lang="en-US" altLang="zh-CN" dirty="0">
                <a:latin typeface="ＭＳ Ｐゴシック" panose="020B0600070205080204" pitchFamily="50" charset="-128"/>
                <a:ea typeface="ＭＳ Ｐゴシック" panose="020B0600070205080204" pitchFamily="50" charset="-128"/>
              </a:rPr>
              <a:t>6</a:t>
            </a:r>
            <a:r>
              <a:rPr lang="zh-CN" altLang="en-US" dirty="0">
                <a:latin typeface="ＭＳ Ｐゴシック" panose="020B0600070205080204" pitchFamily="50" charset="-128"/>
                <a:ea typeface="ＭＳ Ｐゴシック" panose="020B0600070205080204" pitchFamily="50" charset="-128"/>
              </a:rPr>
              <a:t>年</a:t>
            </a:r>
            <a:r>
              <a:rPr lang="en-US" altLang="zh-CN" dirty="0">
                <a:latin typeface="ＭＳ Ｐゴシック" panose="020B0600070205080204" pitchFamily="50" charset="-128"/>
                <a:ea typeface="ＭＳ Ｐゴシック" panose="020B0600070205080204" pitchFamily="50" charset="-128"/>
              </a:rPr>
              <a:t>12</a:t>
            </a:r>
            <a:r>
              <a:rPr lang="zh-CN" altLang="en-US" dirty="0">
                <a:latin typeface="ＭＳ Ｐゴシック" panose="020B0600070205080204" pitchFamily="50" charset="-128"/>
                <a:ea typeface="ＭＳ Ｐゴシック" panose="020B0600070205080204" pitchFamily="50" charset="-128"/>
              </a:rPr>
              <a:t>月）</a:t>
            </a:r>
            <a:endParaRPr lang="en-US" altLang="zh-CN"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年間　</a:t>
            </a:r>
            <a:r>
              <a:rPr lang="en-US" altLang="ja-JP" dirty="0">
                <a:latin typeface="ＭＳ Ｐゴシック" panose="020B0600070205080204" pitchFamily="50" charset="-128"/>
                <a:ea typeface="ＭＳ Ｐゴシック" panose="020B0600070205080204" pitchFamily="50" charset="-128"/>
              </a:rPr>
              <a:t>101</a:t>
            </a:r>
            <a:r>
              <a:rPr lang="ja-JP" altLang="en-US" dirty="0">
                <a:latin typeface="ＭＳ Ｐゴシック" panose="020B0600070205080204" pitchFamily="50" charset="-128"/>
                <a:ea typeface="ＭＳ Ｐゴシック" panose="020B0600070205080204" pitchFamily="50" charset="-128"/>
              </a:rPr>
              <a:t>例　</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うち　腹腔鏡下手術 　</a:t>
            </a:r>
            <a:r>
              <a:rPr lang="en-US" altLang="ja-JP" dirty="0">
                <a:latin typeface="ＭＳ Ｐゴシック" panose="020B0600070205080204" pitchFamily="50" charset="-128"/>
                <a:ea typeface="ＭＳ Ｐゴシック" panose="020B0600070205080204" pitchFamily="50" charset="-128"/>
              </a:rPr>
              <a:t>97</a:t>
            </a:r>
            <a:r>
              <a:rPr lang="ja-JP" altLang="en-US">
                <a:latin typeface="ＭＳ Ｐゴシック" panose="020B0600070205080204" pitchFamily="50" charset="-128"/>
                <a:ea typeface="ＭＳ Ｐゴシック" panose="020B0600070205080204" pitchFamily="50" charset="-128"/>
              </a:rPr>
              <a:t> 例　　</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mj-ea"/>
              <a:ea typeface="+mj-ea"/>
            </a:endParaRPr>
          </a:p>
        </p:txBody>
      </p:sp>
    </p:spTree>
    <p:extLst>
      <p:ext uri="{BB962C8B-B14F-4D97-AF65-F5344CB8AC3E}">
        <p14:creationId xmlns:p14="http://schemas.microsoft.com/office/powerpoint/2010/main" val="926237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14317</TotalTime>
  <Words>535</Words>
  <Application>Microsoft Office PowerPoint</Application>
  <PresentationFormat>画面に合わせる (4:3)</PresentationFormat>
  <Paragraphs>45</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ＭＳ Ｐゴシック</vt:lpstr>
      <vt:lpstr>メイリオ</vt:lpstr>
      <vt:lpstr>Arial</vt:lpstr>
      <vt:lpstr>Calibri</vt:lpstr>
      <vt:lpstr>Office ​​テーマ</vt:lpstr>
      <vt:lpstr>鼠径ヘルニア</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Yoshihiro Inoue</dc:creator>
  <cp:lastModifiedBy>舞子 大関</cp:lastModifiedBy>
  <cp:revision>322</cp:revision>
  <dcterms:created xsi:type="dcterms:W3CDTF">2011-10-02T11:21:29Z</dcterms:created>
  <dcterms:modified xsi:type="dcterms:W3CDTF">2026-05-12T05:28:20Z</dcterms:modified>
</cp:coreProperties>
</file>